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9" r:id="rId2"/>
    <p:sldId id="257" r:id="rId3"/>
    <p:sldId id="274" r:id="rId4"/>
    <p:sldId id="272" r:id="rId5"/>
    <p:sldId id="277" r:id="rId6"/>
    <p:sldId id="267" r:id="rId7"/>
    <p:sldId id="268" r:id="rId8"/>
    <p:sldId id="269" r:id="rId9"/>
    <p:sldId id="270" r:id="rId10"/>
    <p:sldId id="281" r:id="rId11"/>
    <p:sldId id="282" r:id="rId12"/>
    <p:sldId id="283" r:id="rId13"/>
    <p:sldId id="258"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FFFF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p:restoredTop sz="94694"/>
  </p:normalViewPr>
  <p:slideViewPr>
    <p:cSldViewPr snapToGrid="0">
      <p:cViewPr varScale="1">
        <p:scale>
          <a:sx n="161" d="100"/>
          <a:sy n="161" d="100"/>
        </p:scale>
        <p:origin x="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21D8C-C674-074B-B1DF-9939A49DB494}" type="datetimeFigureOut">
              <a:rPr lang="en-US" smtClean="0"/>
              <a:t>11/12/23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B0EE9-74C8-2649-A400-57A5A7B94C33}" type="slidenum">
              <a:rPr lang="en-US" smtClean="0"/>
              <a:t>‹#›</a:t>
            </a:fld>
            <a:endParaRPr lang="en-US"/>
          </a:p>
        </p:txBody>
      </p:sp>
    </p:spTree>
    <p:extLst>
      <p:ext uri="{BB962C8B-B14F-4D97-AF65-F5344CB8AC3E}">
        <p14:creationId xmlns:p14="http://schemas.microsoft.com/office/powerpoint/2010/main" val="369022692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a:t>
            </a:fld>
            <a:endParaRPr lang="en-US"/>
          </a:p>
        </p:txBody>
      </p:sp>
    </p:spTree>
    <p:extLst>
      <p:ext uri="{BB962C8B-B14F-4D97-AF65-F5344CB8AC3E}">
        <p14:creationId xmlns:p14="http://schemas.microsoft.com/office/powerpoint/2010/main" val="348860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10</a:t>
            </a:fld>
            <a:endParaRPr lang="en-US"/>
          </a:p>
        </p:txBody>
      </p:sp>
    </p:spTree>
    <p:extLst>
      <p:ext uri="{BB962C8B-B14F-4D97-AF65-F5344CB8AC3E}">
        <p14:creationId xmlns:p14="http://schemas.microsoft.com/office/powerpoint/2010/main" val="4037105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11</a:t>
            </a:fld>
            <a:endParaRPr lang="en-US"/>
          </a:p>
        </p:txBody>
      </p:sp>
    </p:spTree>
    <p:extLst>
      <p:ext uri="{BB962C8B-B14F-4D97-AF65-F5344CB8AC3E}">
        <p14:creationId xmlns:p14="http://schemas.microsoft.com/office/powerpoint/2010/main" val="360394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12</a:t>
            </a:fld>
            <a:endParaRPr lang="en-US"/>
          </a:p>
        </p:txBody>
      </p:sp>
    </p:spTree>
    <p:extLst>
      <p:ext uri="{BB962C8B-B14F-4D97-AF65-F5344CB8AC3E}">
        <p14:creationId xmlns:p14="http://schemas.microsoft.com/office/powerpoint/2010/main" val="35757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13</a:t>
            </a:fld>
            <a:endParaRPr lang="en-US"/>
          </a:p>
        </p:txBody>
      </p:sp>
    </p:spTree>
    <p:extLst>
      <p:ext uri="{BB962C8B-B14F-4D97-AF65-F5344CB8AC3E}">
        <p14:creationId xmlns:p14="http://schemas.microsoft.com/office/powerpoint/2010/main" val="233695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2</a:t>
            </a:fld>
            <a:endParaRPr lang="en-US"/>
          </a:p>
        </p:txBody>
      </p:sp>
    </p:spTree>
    <p:extLst>
      <p:ext uri="{BB962C8B-B14F-4D97-AF65-F5344CB8AC3E}">
        <p14:creationId xmlns:p14="http://schemas.microsoft.com/office/powerpoint/2010/main" val="50045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3</a:t>
            </a:fld>
            <a:endParaRPr lang="en-US"/>
          </a:p>
        </p:txBody>
      </p:sp>
    </p:spTree>
    <p:extLst>
      <p:ext uri="{BB962C8B-B14F-4D97-AF65-F5344CB8AC3E}">
        <p14:creationId xmlns:p14="http://schemas.microsoft.com/office/powerpoint/2010/main" val="95750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4</a:t>
            </a:fld>
            <a:endParaRPr lang="en-US"/>
          </a:p>
        </p:txBody>
      </p:sp>
    </p:spTree>
    <p:extLst>
      <p:ext uri="{BB962C8B-B14F-4D97-AF65-F5344CB8AC3E}">
        <p14:creationId xmlns:p14="http://schemas.microsoft.com/office/powerpoint/2010/main" val="234871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5</a:t>
            </a:fld>
            <a:endParaRPr lang="en-US"/>
          </a:p>
        </p:txBody>
      </p:sp>
    </p:spTree>
    <p:extLst>
      <p:ext uri="{BB962C8B-B14F-4D97-AF65-F5344CB8AC3E}">
        <p14:creationId xmlns:p14="http://schemas.microsoft.com/office/powerpoint/2010/main" val="402711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6</a:t>
            </a:fld>
            <a:endParaRPr lang="en-US"/>
          </a:p>
        </p:txBody>
      </p:sp>
    </p:spTree>
    <p:extLst>
      <p:ext uri="{BB962C8B-B14F-4D97-AF65-F5344CB8AC3E}">
        <p14:creationId xmlns:p14="http://schemas.microsoft.com/office/powerpoint/2010/main" val="143565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7</a:t>
            </a:fld>
            <a:endParaRPr lang="en-US"/>
          </a:p>
        </p:txBody>
      </p:sp>
    </p:spTree>
    <p:extLst>
      <p:ext uri="{BB962C8B-B14F-4D97-AF65-F5344CB8AC3E}">
        <p14:creationId xmlns:p14="http://schemas.microsoft.com/office/powerpoint/2010/main" val="169913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8</a:t>
            </a:fld>
            <a:endParaRPr lang="en-US"/>
          </a:p>
        </p:txBody>
      </p:sp>
    </p:spTree>
    <p:extLst>
      <p:ext uri="{BB962C8B-B14F-4D97-AF65-F5344CB8AC3E}">
        <p14:creationId xmlns:p14="http://schemas.microsoft.com/office/powerpoint/2010/main" val="242838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B0EE9-74C8-2649-A400-57A5A7B94C33}" type="slidenum">
              <a:rPr lang="en-US" smtClean="0"/>
              <a:t>9</a:t>
            </a:fld>
            <a:endParaRPr lang="en-US"/>
          </a:p>
        </p:txBody>
      </p:sp>
    </p:spTree>
    <p:extLst>
      <p:ext uri="{BB962C8B-B14F-4D97-AF65-F5344CB8AC3E}">
        <p14:creationId xmlns:p14="http://schemas.microsoft.com/office/powerpoint/2010/main" val="352367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496373E-BC47-694F-9A38-9874987843E4}" type="datetimeFigureOut">
              <a:rPr lang="en-US" smtClean="0"/>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382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96373E-BC47-694F-9A38-9874987843E4}" type="datetimeFigureOut">
              <a:rPr lang="en-US" smtClean="0"/>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39362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96373E-BC47-694F-9A38-9874987843E4}" type="datetimeFigureOut">
              <a:rPr lang="en-US" smtClean="0"/>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54177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96373E-BC47-694F-9A38-9874987843E4}" type="datetimeFigureOut">
              <a:rPr lang="en-US" smtClean="0"/>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46313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496373E-BC47-694F-9A38-9874987843E4}" type="datetimeFigureOut">
              <a:rPr lang="en-US" smtClean="0"/>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354204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496373E-BC47-694F-9A38-9874987843E4}" type="datetimeFigureOut">
              <a:rPr lang="en-US" smtClean="0"/>
              <a:t>11/12/23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364689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496373E-BC47-694F-9A38-9874987843E4}" type="datetimeFigureOut">
              <a:rPr lang="en-US" smtClean="0"/>
              <a:t>11/12/23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59494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496373E-BC47-694F-9A38-9874987843E4}" type="datetimeFigureOut">
              <a:rPr lang="en-US" smtClean="0"/>
              <a:t>11/12/23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93953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6373E-BC47-694F-9A38-9874987843E4}" type="datetimeFigureOut">
              <a:rPr lang="en-US" smtClean="0"/>
              <a:t>11/12/23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156155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496373E-BC47-694F-9A38-9874987843E4}" type="datetimeFigureOut">
              <a:rPr lang="en-US" smtClean="0"/>
              <a:t>11/12/23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361950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496373E-BC47-694F-9A38-9874987843E4}" type="datetimeFigureOut">
              <a:rPr lang="en-US" smtClean="0"/>
              <a:t>11/12/23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8DE6E-71AE-D748-AAF1-EB12512FB0B7}" type="slidenum">
              <a:rPr lang="en-US" smtClean="0"/>
              <a:t>‹#›</a:t>
            </a:fld>
            <a:endParaRPr lang="en-US"/>
          </a:p>
        </p:txBody>
      </p:sp>
    </p:spTree>
    <p:extLst>
      <p:ext uri="{BB962C8B-B14F-4D97-AF65-F5344CB8AC3E}">
        <p14:creationId xmlns:p14="http://schemas.microsoft.com/office/powerpoint/2010/main" val="63872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496373E-BC47-694F-9A38-9874987843E4}" type="datetimeFigureOut">
              <a:rPr lang="en-US" smtClean="0"/>
              <a:t>11/12/23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AD8DE6E-71AE-D748-AAF1-EB12512FB0B7}" type="slidenum">
              <a:rPr lang="en-US" smtClean="0"/>
              <a:t>‹#›</a:t>
            </a:fld>
            <a:endParaRPr lang="en-US"/>
          </a:p>
        </p:txBody>
      </p:sp>
      <p:pic>
        <p:nvPicPr>
          <p:cNvPr id="7" name="Picture 6" descr="A person in a parachute over mountains&#10;&#10;Description automatically generated">
            <a:extLst>
              <a:ext uri="{FF2B5EF4-FFF2-40B4-BE49-F238E27FC236}">
                <a16:creationId xmlns:a16="http://schemas.microsoft.com/office/drawing/2014/main" id="{DC4FD8D5-BB01-B455-D446-86BBDD28E17B}"/>
              </a:ext>
            </a:extLst>
          </p:cNvPr>
          <p:cNvPicPr>
            <a:picLocks noChangeAspect="1"/>
          </p:cNvPicPr>
          <p:nvPr userDrawn="1"/>
        </p:nvPicPr>
        <p:blipFill rotWithShape="1">
          <a:blip r:embed="rId13"/>
          <a:srcRect l="5037" t="14943" b="4420"/>
          <a:stretch/>
        </p:blipFill>
        <p:spPr>
          <a:xfrm>
            <a:off x="0" y="0"/>
            <a:ext cx="9144000" cy="5143500"/>
          </a:xfrm>
          <a:prstGeom prst="rect">
            <a:avLst/>
          </a:prstGeom>
        </p:spPr>
      </p:pic>
    </p:spTree>
    <p:extLst>
      <p:ext uri="{BB962C8B-B14F-4D97-AF65-F5344CB8AC3E}">
        <p14:creationId xmlns:p14="http://schemas.microsoft.com/office/powerpoint/2010/main" val="1978732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71CD39-131F-8A60-3950-08508A9DAB01}"/>
              </a:ext>
            </a:extLst>
          </p:cNvPr>
          <p:cNvSpPr txBox="1"/>
          <p:nvPr/>
        </p:nvSpPr>
        <p:spPr>
          <a:xfrm>
            <a:off x="0" y="1293223"/>
            <a:ext cx="9144000" cy="1107996"/>
          </a:xfrm>
          <a:prstGeom prst="rect">
            <a:avLst/>
          </a:prstGeom>
          <a:noFill/>
        </p:spPr>
        <p:txBody>
          <a:bodyPr wrap="square" rtlCol="0">
            <a:spAutoFit/>
          </a:bodyPr>
          <a:lstStyle/>
          <a:p>
            <a:pPr algn="ctr"/>
            <a:r>
              <a:rPr lang="en-US" sz="6600" i="1" dirty="0">
                <a:solidFill>
                  <a:schemeClr val="bg1"/>
                </a:solidFill>
                <a:latin typeface="Smart Kid" panose="02000500000000000000" pitchFamily="2" charset="77"/>
              </a:rPr>
              <a:t>Living With Freedom</a:t>
            </a:r>
          </a:p>
        </p:txBody>
      </p:sp>
      <p:sp>
        <p:nvSpPr>
          <p:cNvPr id="7" name="TextBox 6">
            <a:extLst>
              <a:ext uri="{FF2B5EF4-FFF2-40B4-BE49-F238E27FC236}">
                <a16:creationId xmlns:a16="http://schemas.microsoft.com/office/drawing/2014/main" id="{66286FA2-963F-E54B-50B6-CF850B7BABCA}"/>
              </a:ext>
            </a:extLst>
          </p:cNvPr>
          <p:cNvSpPr txBox="1"/>
          <p:nvPr/>
        </p:nvSpPr>
        <p:spPr>
          <a:xfrm>
            <a:off x="0" y="2401219"/>
            <a:ext cx="9144000" cy="707886"/>
          </a:xfrm>
          <a:prstGeom prst="rect">
            <a:avLst/>
          </a:prstGeom>
          <a:noFill/>
        </p:spPr>
        <p:txBody>
          <a:bodyPr wrap="square" rtlCol="0">
            <a:spAutoFit/>
          </a:bodyPr>
          <a:lstStyle/>
          <a:p>
            <a:pPr algn="ctr"/>
            <a:r>
              <a:rPr lang="en-AU" sz="4000" dirty="0">
                <a:solidFill>
                  <a:schemeClr val="bg1"/>
                </a:solidFill>
                <a:latin typeface="+mj-lt"/>
              </a:rPr>
              <a:t>‘the truth will set you free’ </a:t>
            </a:r>
            <a:r>
              <a:rPr lang="en-AU" sz="2400" dirty="0">
                <a:solidFill>
                  <a:schemeClr val="bg1"/>
                </a:solidFill>
                <a:latin typeface="+mj-lt"/>
              </a:rPr>
              <a:t>JOHN 8:32</a:t>
            </a:r>
            <a:endParaRPr lang="en-US" sz="4000" dirty="0">
              <a:solidFill>
                <a:schemeClr val="bg1"/>
              </a:solidFill>
              <a:latin typeface="+mj-lt"/>
            </a:endParaRPr>
          </a:p>
        </p:txBody>
      </p:sp>
    </p:spTree>
    <p:extLst>
      <p:ext uri="{BB962C8B-B14F-4D97-AF65-F5344CB8AC3E}">
        <p14:creationId xmlns:p14="http://schemas.microsoft.com/office/powerpoint/2010/main" val="244396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1" y="0"/>
            <a:ext cx="9143999" cy="707886"/>
          </a:xfrm>
          <a:prstGeom prst="rect">
            <a:avLst/>
          </a:prstGeom>
          <a:noFill/>
        </p:spPr>
        <p:txBody>
          <a:bodyPr wrap="square" rtlCol="0">
            <a:spAutoFit/>
          </a:bodyPr>
          <a:lstStyle/>
          <a:p>
            <a:pPr algn="ctr"/>
            <a:r>
              <a:rPr lang="en-US" sz="4000" i="1" dirty="0">
                <a:solidFill>
                  <a:schemeClr val="bg1"/>
                </a:solidFill>
                <a:latin typeface="Smart Kid" panose="02000500000000000000" pitchFamily="2" charset="77"/>
              </a:rPr>
              <a:t>Being free to FORGIVE yourself and others</a:t>
            </a:r>
            <a:endParaRPr lang="en-US" sz="32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3DEA155-65DC-F729-20C0-A364887EF079}"/>
              </a:ext>
            </a:extLst>
          </p:cNvPr>
          <p:cNvSpPr txBox="1"/>
          <p:nvPr/>
        </p:nvSpPr>
        <p:spPr>
          <a:xfrm>
            <a:off x="-1" y="1855354"/>
            <a:ext cx="9143999" cy="1692771"/>
          </a:xfrm>
          <a:prstGeom prst="rect">
            <a:avLst/>
          </a:prstGeom>
          <a:solidFill>
            <a:srgbClr val="44546A">
              <a:alpha val="50980"/>
            </a:srgbClr>
          </a:solidFill>
        </p:spPr>
        <p:txBody>
          <a:bodyPr wrap="square" rtlCol="0">
            <a:spAutoFit/>
          </a:bodyPr>
          <a:lstStyle/>
          <a:p>
            <a:pPr algn="ctr"/>
            <a:r>
              <a:rPr lang="en-AU" sz="4000" b="1" dirty="0">
                <a:solidFill>
                  <a:schemeClr val="bg1"/>
                </a:solidFill>
                <a:latin typeface="+mj-lt"/>
              </a:rPr>
              <a:t>PERSONAL STORY ABOUT </a:t>
            </a:r>
          </a:p>
          <a:p>
            <a:pPr algn="ctr"/>
            <a:r>
              <a:rPr lang="en-AU" sz="4000" b="1" dirty="0">
                <a:solidFill>
                  <a:schemeClr val="bg1"/>
                </a:solidFill>
                <a:latin typeface="+mj-lt"/>
              </a:rPr>
              <a:t>UNFORGIVENESS - FORGIVENESS</a:t>
            </a:r>
          </a:p>
          <a:p>
            <a:pPr algn="ctr"/>
            <a:r>
              <a:rPr lang="en-AU" sz="2400" b="1" dirty="0">
                <a:solidFill>
                  <a:schemeClr val="bg1"/>
                </a:solidFill>
                <a:latin typeface="+mj-lt"/>
              </a:rPr>
              <a:t>[PART TWO]</a:t>
            </a:r>
          </a:p>
        </p:txBody>
      </p:sp>
      <p:sp>
        <p:nvSpPr>
          <p:cNvPr id="4" name="TextBox 3">
            <a:extLst>
              <a:ext uri="{FF2B5EF4-FFF2-40B4-BE49-F238E27FC236}">
                <a16:creationId xmlns:a16="http://schemas.microsoft.com/office/drawing/2014/main" id="{3017F725-9D23-9222-583E-18E8272F5CE6}"/>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02</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42745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1" y="12886"/>
            <a:ext cx="9143999" cy="707886"/>
          </a:xfrm>
          <a:prstGeom prst="rect">
            <a:avLst/>
          </a:prstGeom>
          <a:noFill/>
        </p:spPr>
        <p:txBody>
          <a:bodyPr wrap="square" rtlCol="0">
            <a:spAutoFit/>
          </a:bodyPr>
          <a:lstStyle/>
          <a:p>
            <a:pPr algn="ctr"/>
            <a:r>
              <a:rPr lang="en-US" sz="4000" i="1" dirty="0">
                <a:solidFill>
                  <a:schemeClr val="bg1"/>
                </a:solidFill>
                <a:latin typeface="Smart Kid" panose="02000500000000000000" pitchFamily="2" charset="77"/>
              </a:rPr>
              <a:t>Being free to FORGIVE yourself and others</a:t>
            </a:r>
            <a:endParaRPr lang="en-US" sz="32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3DEA155-65DC-F729-20C0-A364887EF079}"/>
              </a:ext>
            </a:extLst>
          </p:cNvPr>
          <p:cNvSpPr txBox="1"/>
          <p:nvPr/>
        </p:nvSpPr>
        <p:spPr>
          <a:xfrm>
            <a:off x="0" y="990559"/>
            <a:ext cx="9144000" cy="3570208"/>
          </a:xfrm>
          <a:prstGeom prst="rect">
            <a:avLst/>
          </a:prstGeom>
          <a:solidFill>
            <a:srgbClr val="44546A">
              <a:alpha val="50980"/>
            </a:srgbClr>
          </a:solidFill>
        </p:spPr>
        <p:txBody>
          <a:bodyPr wrap="square" rtlCol="0">
            <a:spAutoFit/>
          </a:bodyPr>
          <a:lstStyle/>
          <a:p>
            <a:pPr algn="ctr"/>
            <a:r>
              <a:rPr lang="en-AU" sz="4400" b="1" dirty="0">
                <a:solidFill>
                  <a:schemeClr val="bg1"/>
                </a:solidFill>
                <a:latin typeface="+mj-lt"/>
              </a:rPr>
              <a:t>HOLDING OUT ON FORGIVING YOURSELF ?</a:t>
            </a:r>
          </a:p>
          <a:p>
            <a:pPr algn="ctr"/>
            <a:endParaRPr lang="en-AU" sz="1100" b="1" dirty="0">
              <a:solidFill>
                <a:schemeClr val="bg1"/>
              </a:solidFill>
              <a:latin typeface="+mj-lt"/>
            </a:endParaRPr>
          </a:p>
          <a:p>
            <a:pPr algn="ctr"/>
            <a:r>
              <a:rPr lang="en-AU" sz="4000" b="1" dirty="0">
                <a:solidFill>
                  <a:schemeClr val="bg1"/>
                </a:solidFill>
                <a:latin typeface="+mj-lt"/>
              </a:rPr>
              <a:t>Choose to believe what God says      </a:t>
            </a:r>
          </a:p>
          <a:p>
            <a:pPr algn="ctr"/>
            <a:r>
              <a:rPr lang="en-AU" sz="4000" b="1" dirty="0">
                <a:solidFill>
                  <a:schemeClr val="bg1"/>
                </a:solidFill>
                <a:latin typeface="+mj-lt"/>
              </a:rPr>
              <a:t>and embrace the freedom </a:t>
            </a:r>
          </a:p>
          <a:p>
            <a:pPr algn="ctr"/>
            <a:r>
              <a:rPr lang="en-AU" sz="4000" b="1" dirty="0">
                <a:solidFill>
                  <a:schemeClr val="bg1"/>
                </a:solidFill>
                <a:latin typeface="+mj-lt"/>
              </a:rPr>
              <a:t>his forgiveness brings.</a:t>
            </a:r>
          </a:p>
        </p:txBody>
      </p:sp>
      <p:sp>
        <p:nvSpPr>
          <p:cNvPr id="4" name="TextBox 3">
            <a:extLst>
              <a:ext uri="{FF2B5EF4-FFF2-40B4-BE49-F238E27FC236}">
                <a16:creationId xmlns:a16="http://schemas.microsoft.com/office/drawing/2014/main" id="{3017F725-9D23-9222-583E-18E8272F5CE6}"/>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02</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1378048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1" y="12886"/>
            <a:ext cx="9143999" cy="707886"/>
          </a:xfrm>
          <a:prstGeom prst="rect">
            <a:avLst/>
          </a:prstGeom>
          <a:noFill/>
        </p:spPr>
        <p:txBody>
          <a:bodyPr wrap="square" rtlCol="0">
            <a:spAutoFit/>
          </a:bodyPr>
          <a:lstStyle/>
          <a:p>
            <a:pPr algn="ctr"/>
            <a:r>
              <a:rPr lang="en-US" sz="4000" i="1" dirty="0">
                <a:solidFill>
                  <a:schemeClr val="bg1"/>
                </a:solidFill>
                <a:latin typeface="Smart Kid" panose="02000500000000000000" pitchFamily="2" charset="77"/>
              </a:rPr>
              <a:t>Being free to FORGIVE yourself and others</a:t>
            </a:r>
            <a:endParaRPr lang="en-US" sz="32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3DEA155-65DC-F729-20C0-A364887EF079}"/>
              </a:ext>
            </a:extLst>
          </p:cNvPr>
          <p:cNvSpPr txBox="1"/>
          <p:nvPr/>
        </p:nvSpPr>
        <p:spPr>
          <a:xfrm>
            <a:off x="0" y="990559"/>
            <a:ext cx="9144000" cy="3293209"/>
          </a:xfrm>
          <a:prstGeom prst="rect">
            <a:avLst/>
          </a:prstGeom>
          <a:solidFill>
            <a:srgbClr val="44546A">
              <a:alpha val="50980"/>
            </a:srgbClr>
          </a:solidFill>
        </p:spPr>
        <p:txBody>
          <a:bodyPr wrap="square" rtlCol="0">
            <a:spAutoFit/>
          </a:bodyPr>
          <a:lstStyle/>
          <a:p>
            <a:pPr algn="ctr"/>
            <a:r>
              <a:rPr lang="en-AU" sz="4400" b="1" dirty="0">
                <a:solidFill>
                  <a:schemeClr val="bg1"/>
                </a:solidFill>
                <a:latin typeface="+mj-lt"/>
              </a:rPr>
              <a:t>HANGING ON TO UNFORGIVENESS </a:t>
            </a:r>
            <a:r>
              <a:rPr lang="en-AU" sz="4400" b="1">
                <a:solidFill>
                  <a:schemeClr val="bg1"/>
                </a:solidFill>
                <a:latin typeface="+mj-lt"/>
              </a:rPr>
              <a:t>TOWARDS SOMEONE ? </a:t>
            </a:r>
            <a:endParaRPr lang="en-AU" sz="4400" b="1" dirty="0">
              <a:solidFill>
                <a:schemeClr val="bg1"/>
              </a:solidFill>
              <a:latin typeface="+mj-lt"/>
            </a:endParaRPr>
          </a:p>
          <a:p>
            <a:pPr algn="ctr"/>
            <a:r>
              <a:rPr lang="en-AU" sz="4000" b="1" dirty="0">
                <a:solidFill>
                  <a:schemeClr val="bg1"/>
                </a:solidFill>
                <a:latin typeface="+mj-lt"/>
              </a:rPr>
              <a:t>Choose to let it go and forgive fully          and freely from your heart and step         into new liberty in your being.</a:t>
            </a:r>
          </a:p>
        </p:txBody>
      </p:sp>
      <p:sp>
        <p:nvSpPr>
          <p:cNvPr id="4" name="TextBox 3">
            <a:extLst>
              <a:ext uri="{FF2B5EF4-FFF2-40B4-BE49-F238E27FC236}">
                <a16:creationId xmlns:a16="http://schemas.microsoft.com/office/drawing/2014/main" id="{3017F725-9D23-9222-583E-18E8272F5CE6}"/>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02</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242690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parachute in the sky&#10;&#10;Description automatically generated">
            <a:extLst>
              <a:ext uri="{FF2B5EF4-FFF2-40B4-BE49-F238E27FC236}">
                <a16:creationId xmlns:a16="http://schemas.microsoft.com/office/drawing/2014/main" id="{6628AAC6-EC08-FB9B-AC85-EC6A701A546E}"/>
              </a:ext>
            </a:extLst>
          </p:cNvPr>
          <p:cNvPicPr>
            <a:picLocks noChangeAspect="1"/>
          </p:cNvPicPr>
          <p:nvPr/>
        </p:nvPicPr>
        <p:blipFill rotWithShape="1">
          <a:blip r:embed="rId3"/>
          <a:srcRect b="19900"/>
          <a:stretch/>
        </p:blipFill>
        <p:spPr>
          <a:xfrm>
            <a:off x="0" y="0"/>
            <a:ext cx="9144000" cy="4119937"/>
          </a:xfrm>
          <a:prstGeom prst="rect">
            <a:avLst/>
          </a:prstGeom>
        </p:spPr>
      </p:pic>
    </p:spTree>
    <p:extLst>
      <p:ext uri="{BB962C8B-B14F-4D97-AF65-F5344CB8AC3E}">
        <p14:creationId xmlns:p14="http://schemas.microsoft.com/office/powerpoint/2010/main" val="209141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0" y="1234800"/>
            <a:ext cx="9143999" cy="2308324"/>
          </a:xfrm>
          <a:prstGeom prst="rect">
            <a:avLst/>
          </a:prstGeom>
          <a:noFill/>
        </p:spPr>
        <p:txBody>
          <a:bodyPr wrap="square" rtlCol="0">
            <a:spAutoFit/>
          </a:bodyPr>
          <a:lstStyle/>
          <a:p>
            <a:pPr algn="ctr"/>
            <a:r>
              <a:rPr lang="en-US" sz="7200" i="1" dirty="0">
                <a:solidFill>
                  <a:schemeClr val="bg1"/>
                </a:solidFill>
                <a:latin typeface="Smart Kid" panose="02000500000000000000" pitchFamily="2" charset="77"/>
              </a:rPr>
              <a:t>Being free to forgive yourself and others</a:t>
            </a:r>
            <a:endParaRPr lang="en-US" sz="60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7E2DCDC-F95B-67D0-4827-894AE339F5B8}"/>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02</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366656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1" y="0"/>
            <a:ext cx="9143999" cy="707886"/>
          </a:xfrm>
          <a:prstGeom prst="rect">
            <a:avLst/>
          </a:prstGeom>
          <a:noFill/>
        </p:spPr>
        <p:txBody>
          <a:bodyPr wrap="square" rtlCol="0">
            <a:spAutoFit/>
          </a:bodyPr>
          <a:lstStyle/>
          <a:p>
            <a:pPr algn="ctr"/>
            <a:r>
              <a:rPr lang="en-US" sz="4000" i="1" dirty="0">
                <a:solidFill>
                  <a:schemeClr val="bg1"/>
                </a:solidFill>
                <a:latin typeface="Smart Kid" panose="02000500000000000000" pitchFamily="2" charset="77"/>
              </a:rPr>
              <a:t>Being free to FORGIVE yourself and others</a:t>
            </a:r>
            <a:endParaRPr lang="en-US" sz="32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3DEA155-65DC-F729-20C0-A364887EF079}"/>
              </a:ext>
            </a:extLst>
          </p:cNvPr>
          <p:cNvSpPr txBox="1"/>
          <p:nvPr/>
        </p:nvSpPr>
        <p:spPr>
          <a:xfrm>
            <a:off x="-1" y="1855354"/>
            <a:ext cx="9143999" cy="1692771"/>
          </a:xfrm>
          <a:prstGeom prst="rect">
            <a:avLst/>
          </a:prstGeom>
          <a:solidFill>
            <a:srgbClr val="44546A">
              <a:alpha val="50980"/>
            </a:srgbClr>
          </a:solidFill>
        </p:spPr>
        <p:txBody>
          <a:bodyPr wrap="square" rtlCol="0">
            <a:spAutoFit/>
          </a:bodyPr>
          <a:lstStyle/>
          <a:p>
            <a:pPr algn="ctr"/>
            <a:r>
              <a:rPr lang="en-AU" sz="4000" b="1" dirty="0">
                <a:solidFill>
                  <a:schemeClr val="bg1"/>
                </a:solidFill>
                <a:latin typeface="+mj-lt"/>
              </a:rPr>
              <a:t>PERSONAL  STORY  ABOUT </a:t>
            </a:r>
          </a:p>
          <a:p>
            <a:pPr algn="ctr"/>
            <a:r>
              <a:rPr lang="en-AU" sz="4000" b="1" dirty="0">
                <a:solidFill>
                  <a:schemeClr val="bg1"/>
                </a:solidFill>
                <a:latin typeface="+mj-lt"/>
              </a:rPr>
              <a:t>UNFORGIVENESS - FORGIVENESS</a:t>
            </a:r>
          </a:p>
          <a:p>
            <a:pPr algn="ctr"/>
            <a:r>
              <a:rPr lang="en-AU" sz="2400" b="1" dirty="0">
                <a:solidFill>
                  <a:schemeClr val="bg1"/>
                </a:solidFill>
                <a:latin typeface="+mj-lt"/>
              </a:rPr>
              <a:t>[PART ONE]</a:t>
            </a:r>
          </a:p>
        </p:txBody>
      </p:sp>
      <p:sp>
        <p:nvSpPr>
          <p:cNvPr id="4" name="TextBox 3">
            <a:extLst>
              <a:ext uri="{FF2B5EF4-FFF2-40B4-BE49-F238E27FC236}">
                <a16:creationId xmlns:a16="http://schemas.microsoft.com/office/drawing/2014/main" id="{3017F725-9D23-9222-583E-18E8272F5CE6}"/>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02</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172441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1" y="0"/>
            <a:ext cx="9143999" cy="707886"/>
          </a:xfrm>
          <a:prstGeom prst="rect">
            <a:avLst/>
          </a:prstGeom>
          <a:noFill/>
        </p:spPr>
        <p:txBody>
          <a:bodyPr wrap="square" rtlCol="0">
            <a:spAutoFit/>
          </a:bodyPr>
          <a:lstStyle/>
          <a:p>
            <a:pPr algn="ctr"/>
            <a:r>
              <a:rPr lang="en-US" sz="4000" i="1" dirty="0">
                <a:solidFill>
                  <a:schemeClr val="bg1"/>
                </a:solidFill>
                <a:latin typeface="Smart Kid" panose="02000500000000000000" pitchFamily="2" charset="77"/>
              </a:rPr>
              <a:t>Being free to FORGIVE yourself and others</a:t>
            </a:r>
            <a:endParaRPr lang="en-US" sz="32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3DEA155-65DC-F729-20C0-A364887EF079}"/>
              </a:ext>
            </a:extLst>
          </p:cNvPr>
          <p:cNvSpPr txBox="1"/>
          <p:nvPr/>
        </p:nvSpPr>
        <p:spPr>
          <a:xfrm>
            <a:off x="180894" y="858658"/>
            <a:ext cx="2635458" cy="2677656"/>
          </a:xfrm>
          <a:prstGeom prst="rect">
            <a:avLst/>
          </a:prstGeom>
          <a:solidFill>
            <a:srgbClr val="44546A">
              <a:alpha val="50980"/>
            </a:srgbClr>
          </a:solidFill>
        </p:spPr>
        <p:txBody>
          <a:bodyPr wrap="square" rtlCol="0">
            <a:spAutoFit/>
          </a:bodyPr>
          <a:lstStyle/>
          <a:p>
            <a:pPr algn="ctr"/>
            <a:r>
              <a:rPr lang="en-AU" sz="3600" b="1" dirty="0">
                <a:solidFill>
                  <a:schemeClr val="bg1"/>
                </a:solidFill>
                <a:latin typeface="+mj-lt"/>
              </a:rPr>
              <a:t>FORGIVEN </a:t>
            </a:r>
          </a:p>
          <a:p>
            <a:pPr algn="ctr"/>
            <a:r>
              <a:rPr lang="en-AU" sz="3600" b="1" dirty="0">
                <a:solidFill>
                  <a:schemeClr val="bg1"/>
                </a:solidFill>
                <a:latin typeface="+mj-lt"/>
              </a:rPr>
              <a:t>PEOPLE SHOULD BE</a:t>
            </a:r>
          </a:p>
          <a:p>
            <a:pPr algn="ctr"/>
            <a:r>
              <a:rPr lang="en-AU" sz="3600" b="1" dirty="0">
                <a:solidFill>
                  <a:schemeClr val="bg1"/>
                </a:solidFill>
                <a:latin typeface="+mj-lt"/>
              </a:rPr>
              <a:t>FORGIVING</a:t>
            </a:r>
          </a:p>
          <a:p>
            <a:pPr algn="ctr"/>
            <a:r>
              <a:rPr lang="en-AU" sz="2400" b="1" dirty="0">
                <a:solidFill>
                  <a:schemeClr val="bg1"/>
                </a:solidFill>
                <a:latin typeface="+mj-lt"/>
              </a:rPr>
              <a:t>[MATT.18:21-35]</a:t>
            </a:r>
          </a:p>
        </p:txBody>
      </p:sp>
      <p:sp>
        <p:nvSpPr>
          <p:cNvPr id="4" name="TextBox 3">
            <a:extLst>
              <a:ext uri="{FF2B5EF4-FFF2-40B4-BE49-F238E27FC236}">
                <a16:creationId xmlns:a16="http://schemas.microsoft.com/office/drawing/2014/main" id="{3017F725-9D23-9222-583E-18E8272F5CE6}"/>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02</a:t>
            </a:r>
            <a:endParaRPr lang="en-US" i="1" dirty="0">
              <a:solidFill>
                <a:schemeClr val="bg1"/>
              </a:solidFill>
              <a:latin typeface="Smart Kid" panose="02000500000000000000" pitchFamily="2" charset="77"/>
            </a:endParaRPr>
          </a:p>
        </p:txBody>
      </p:sp>
      <p:sp>
        <p:nvSpPr>
          <p:cNvPr id="6" name="TextBox 5">
            <a:extLst>
              <a:ext uri="{FF2B5EF4-FFF2-40B4-BE49-F238E27FC236}">
                <a16:creationId xmlns:a16="http://schemas.microsoft.com/office/drawing/2014/main" id="{0E76BEED-971F-6DBB-4418-C9DAB74B2BC6}"/>
              </a:ext>
            </a:extLst>
          </p:cNvPr>
          <p:cNvSpPr txBox="1"/>
          <p:nvPr/>
        </p:nvSpPr>
        <p:spPr>
          <a:xfrm>
            <a:off x="2971799" y="899116"/>
            <a:ext cx="5991306" cy="553998"/>
          </a:xfrm>
          <a:prstGeom prst="rect">
            <a:avLst/>
          </a:prstGeom>
          <a:solidFill>
            <a:srgbClr val="FFFFFF">
              <a:alpha val="72941"/>
            </a:srgbClr>
          </a:solidFill>
        </p:spPr>
        <p:txBody>
          <a:bodyPr wrap="square" rtlCol="0">
            <a:spAutoFit/>
          </a:bodyPr>
          <a:lstStyle/>
          <a:p>
            <a:r>
              <a:rPr lang="en-US" sz="3000" dirty="0"/>
              <a:t>SERVANT 1: BIG DEBT forgiven</a:t>
            </a:r>
          </a:p>
        </p:txBody>
      </p:sp>
      <p:sp>
        <p:nvSpPr>
          <p:cNvPr id="7" name="TextBox 6">
            <a:extLst>
              <a:ext uri="{FF2B5EF4-FFF2-40B4-BE49-F238E27FC236}">
                <a16:creationId xmlns:a16="http://schemas.microsoft.com/office/drawing/2014/main" id="{2C620D26-3F2C-1F4B-2D03-3CFED39A395B}"/>
              </a:ext>
            </a:extLst>
          </p:cNvPr>
          <p:cNvSpPr txBox="1"/>
          <p:nvPr/>
        </p:nvSpPr>
        <p:spPr>
          <a:xfrm>
            <a:off x="2971799" y="1727718"/>
            <a:ext cx="5991306" cy="1015663"/>
          </a:xfrm>
          <a:prstGeom prst="rect">
            <a:avLst/>
          </a:prstGeom>
          <a:solidFill>
            <a:srgbClr val="FFFFFF">
              <a:alpha val="72941"/>
            </a:srgbClr>
          </a:solidFill>
        </p:spPr>
        <p:txBody>
          <a:bodyPr wrap="square" rtlCol="0">
            <a:spAutoFit/>
          </a:bodyPr>
          <a:lstStyle/>
          <a:p>
            <a:r>
              <a:rPr lang="en-US" sz="3000" dirty="0"/>
              <a:t>SERVANT 1: Refused forgiveness of a SMALL DEBT to SERVANT 2</a:t>
            </a:r>
          </a:p>
        </p:txBody>
      </p:sp>
      <p:sp>
        <p:nvSpPr>
          <p:cNvPr id="8" name="TextBox 7">
            <a:extLst>
              <a:ext uri="{FF2B5EF4-FFF2-40B4-BE49-F238E27FC236}">
                <a16:creationId xmlns:a16="http://schemas.microsoft.com/office/drawing/2014/main" id="{102ABB0F-F5CD-6216-3CA3-B3F0E8DD9C40}"/>
              </a:ext>
            </a:extLst>
          </p:cNvPr>
          <p:cNvSpPr txBox="1"/>
          <p:nvPr/>
        </p:nvSpPr>
        <p:spPr>
          <a:xfrm>
            <a:off x="2971799" y="2968590"/>
            <a:ext cx="5991306" cy="553998"/>
          </a:xfrm>
          <a:prstGeom prst="rect">
            <a:avLst/>
          </a:prstGeom>
          <a:solidFill>
            <a:srgbClr val="FFFFFF">
              <a:alpha val="72941"/>
            </a:srgbClr>
          </a:solidFill>
        </p:spPr>
        <p:txBody>
          <a:bodyPr wrap="square" rtlCol="0">
            <a:spAutoFit/>
          </a:bodyPr>
          <a:lstStyle/>
          <a:p>
            <a:r>
              <a:rPr lang="en-US" sz="3000" dirty="0"/>
              <a:t>MASTER punished SERVANT 1</a:t>
            </a:r>
          </a:p>
        </p:txBody>
      </p:sp>
      <p:sp>
        <p:nvSpPr>
          <p:cNvPr id="9" name="TextBox 8">
            <a:extLst>
              <a:ext uri="{FF2B5EF4-FFF2-40B4-BE49-F238E27FC236}">
                <a16:creationId xmlns:a16="http://schemas.microsoft.com/office/drawing/2014/main" id="{E63FB4EC-A3E5-F70C-72F2-2AD056FB518B}"/>
              </a:ext>
            </a:extLst>
          </p:cNvPr>
          <p:cNvSpPr txBox="1"/>
          <p:nvPr/>
        </p:nvSpPr>
        <p:spPr>
          <a:xfrm>
            <a:off x="180894" y="3698338"/>
            <a:ext cx="8782212" cy="954107"/>
          </a:xfrm>
          <a:prstGeom prst="rect">
            <a:avLst/>
          </a:prstGeom>
          <a:solidFill>
            <a:srgbClr val="FFFFFF">
              <a:alpha val="72941"/>
            </a:srgbClr>
          </a:solidFill>
        </p:spPr>
        <p:txBody>
          <a:bodyPr wrap="square" rtlCol="0">
            <a:spAutoFit/>
          </a:bodyPr>
          <a:lstStyle/>
          <a:p>
            <a:pPr algn="ctr"/>
            <a:r>
              <a:rPr lang="en-AU" sz="2800" i="1" dirty="0"/>
              <a:t>This is how my heavenly Father will treat each of you unless you forgive your brother or sister from your heart. </a:t>
            </a:r>
            <a:r>
              <a:rPr lang="en-AU" sz="2400" dirty="0"/>
              <a:t>[35]</a:t>
            </a:r>
            <a:endParaRPr lang="en-US" sz="3000" dirty="0"/>
          </a:p>
        </p:txBody>
      </p:sp>
    </p:spTree>
    <p:extLst>
      <p:ext uri="{BB962C8B-B14F-4D97-AF65-F5344CB8AC3E}">
        <p14:creationId xmlns:p14="http://schemas.microsoft.com/office/powerpoint/2010/main" val="138477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1" y="0"/>
            <a:ext cx="9143999" cy="707886"/>
          </a:xfrm>
          <a:prstGeom prst="rect">
            <a:avLst/>
          </a:prstGeom>
          <a:noFill/>
        </p:spPr>
        <p:txBody>
          <a:bodyPr wrap="square" rtlCol="0">
            <a:spAutoFit/>
          </a:bodyPr>
          <a:lstStyle/>
          <a:p>
            <a:pPr algn="ctr"/>
            <a:r>
              <a:rPr lang="en-US" sz="4000" i="1" dirty="0">
                <a:solidFill>
                  <a:schemeClr val="bg1"/>
                </a:solidFill>
                <a:latin typeface="Smart Kid" panose="02000500000000000000" pitchFamily="2" charset="77"/>
              </a:rPr>
              <a:t>Being free to FORGIVE yourself and others</a:t>
            </a:r>
            <a:endParaRPr lang="en-US" sz="32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3DEA155-65DC-F729-20C0-A364887EF079}"/>
              </a:ext>
            </a:extLst>
          </p:cNvPr>
          <p:cNvSpPr txBox="1"/>
          <p:nvPr/>
        </p:nvSpPr>
        <p:spPr>
          <a:xfrm>
            <a:off x="0" y="2063918"/>
            <a:ext cx="9144000" cy="1261884"/>
          </a:xfrm>
          <a:prstGeom prst="rect">
            <a:avLst/>
          </a:prstGeom>
          <a:solidFill>
            <a:srgbClr val="44546A">
              <a:alpha val="50980"/>
            </a:srgbClr>
          </a:solidFill>
        </p:spPr>
        <p:txBody>
          <a:bodyPr wrap="square" rtlCol="0">
            <a:spAutoFit/>
          </a:bodyPr>
          <a:lstStyle/>
          <a:p>
            <a:pPr algn="ctr"/>
            <a:r>
              <a:rPr lang="en-AU" sz="4000" b="1" dirty="0">
                <a:solidFill>
                  <a:schemeClr val="bg1"/>
                </a:solidFill>
                <a:latin typeface="+mj-lt"/>
              </a:rPr>
              <a:t>FULLY EMBRACE GOD’S FORGIVENESS</a:t>
            </a:r>
          </a:p>
          <a:p>
            <a:pPr algn="ctr"/>
            <a:endParaRPr lang="en-AU" sz="1100" b="1" dirty="0">
              <a:solidFill>
                <a:schemeClr val="bg1"/>
              </a:solidFill>
              <a:latin typeface="+mj-lt"/>
            </a:endParaRPr>
          </a:p>
          <a:p>
            <a:pPr algn="ctr"/>
            <a:r>
              <a:rPr lang="en-AU" sz="2400" b="1" dirty="0">
                <a:solidFill>
                  <a:schemeClr val="bg1"/>
                </a:solidFill>
                <a:latin typeface="+mj-lt"/>
              </a:rPr>
              <a:t>[1 JOHN 1:9; HEBREWS 10:17; ROMANS 8:1]</a:t>
            </a:r>
          </a:p>
        </p:txBody>
      </p:sp>
      <p:sp>
        <p:nvSpPr>
          <p:cNvPr id="4" name="TextBox 3">
            <a:extLst>
              <a:ext uri="{FF2B5EF4-FFF2-40B4-BE49-F238E27FC236}">
                <a16:creationId xmlns:a16="http://schemas.microsoft.com/office/drawing/2014/main" id="{3017F725-9D23-9222-583E-18E8272F5CE6}"/>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02</a:t>
            </a:r>
            <a:endParaRPr lang="en-US" i="1" dirty="0">
              <a:solidFill>
                <a:schemeClr val="bg1"/>
              </a:solidFill>
              <a:latin typeface="Smart Kid" panose="02000500000000000000" pitchFamily="2" charset="77"/>
            </a:endParaRPr>
          </a:p>
        </p:txBody>
      </p:sp>
    </p:spTree>
    <p:extLst>
      <p:ext uri="{BB962C8B-B14F-4D97-AF65-F5344CB8AC3E}">
        <p14:creationId xmlns:p14="http://schemas.microsoft.com/office/powerpoint/2010/main" val="307551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1" y="12886"/>
            <a:ext cx="9143999" cy="707886"/>
          </a:xfrm>
          <a:prstGeom prst="rect">
            <a:avLst/>
          </a:prstGeom>
          <a:noFill/>
        </p:spPr>
        <p:txBody>
          <a:bodyPr wrap="square" rtlCol="0">
            <a:spAutoFit/>
          </a:bodyPr>
          <a:lstStyle/>
          <a:p>
            <a:pPr algn="ctr"/>
            <a:r>
              <a:rPr lang="en-US" sz="4000" i="1" dirty="0">
                <a:solidFill>
                  <a:schemeClr val="bg1"/>
                </a:solidFill>
                <a:latin typeface="Smart Kid" panose="02000500000000000000" pitchFamily="2" charset="77"/>
              </a:rPr>
              <a:t>Being free to FORGIVE yourself and others</a:t>
            </a:r>
            <a:endParaRPr lang="en-US" sz="32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3DEA155-65DC-F729-20C0-A364887EF079}"/>
              </a:ext>
            </a:extLst>
          </p:cNvPr>
          <p:cNvSpPr txBox="1"/>
          <p:nvPr/>
        </p:nvSpPr>
        <p:spPr>
          <a:xfrm>
            <a:off x="180894" y="927499"/>
            <a:ext cx="2635458" cy="2123658"/>
          </a:xfrm>
          <a:prstGeom prst="rect">
            <a:avLst/>
          </a:prstGeom>
          <a:solidFill>
            <a:srgbClr val="44546A">
              <a:alpha val="50980"/>
            </a:srgbClr>
          </a:solidFill>
        </p:spPr>
        <p:txBody>
          <a:bodyPr wrap="square" rtlCol="0">
            <a:spAutoFit/>
          </a:bodyPr>
          <a:lstStyle/>
          <a:p>
            <a:pPr algn="ctr"/>
            <a:r>
              <a:rPr lang="en-AU" sz="3300" b="1" dirty="0">
                <a:solidFill>
                  <a:schemeClr val="bg1"/>
                </a:solidFill>
                <a:latin typeface="+mj-lt"/>
              </a:rPr>
              <a:t>FULLY</a:t>
            </a:r>
          </a:p>
          <a:p>
            <a:pPr algn="ctr"/>
            <a:r>
              <a:rPr lang="en-AU" sz="3300" b="1" dirty="0">
                <a:solidFill>
                  <a:schemeClr val="bg1"/>
                </a:solidFill>
                <a:latin typeface="+mj-lt"/>
              </a:rPr>
              <a:t>EMBRACE</a:t>
            </a:r>
          </a:p>
          <a:p>
            <a:pPr algn="ctr"/>
            <a:r>
              <a:rPr lang="en-AU" sz="3300" b="1" dirty="0">
                <a:solidFill>
                  <a:schemeClr val="bg1"/>
                </a:solidFill>
                <a:latin typeface="+mj-lt"/>
              </a:rPr>
              <a:t>GOD’S</a:t>
            </a:r>
          </a:p>
          <a:p>
            <a:pPr algn="ctr"/>
            <a:r>
              <a:rPr lang="en-AU" sz="3300" b="1" dirty="0">
                <a:solidFill>
                  <a:schemeClr val="bg1"/>
                </a:solidFill>
                <a:latin typeface="+mj-lt"/>
              </a:rPr>
              <a:t>FORGIVENESS</a:t>
            </a:r>
          </a:p>
        </p:txBody>
      </p:sp>
      <p:sp>
        <p:nvSpPr>
          <p:cNvPr id="4" name="TextBox 3">
            <a:extLst>
              <a:ext uri="{FF2B5EF4-FFF2-40B4-BE49-F238E27FC236}">
                <a16:creationId xmlns:a16="http://schemas.microsoft.com/office/drawing/2014/main" id="{3017F725-9D23-9222-583E-18E8272F5CE6}"/>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02</a:t>
            </a:r>
            <a:endParaRPr lang="en-US" i="1" dirty="0">
              <a:solidFill>
                <a:schemeClr val="bg1"/>
              </a:solidFill>
              <a:latin typeface="Smart Kid" panose="02000500000000000000" pitchFamily="2" charset="77"/>
            </a:endParaRPr>
          </a:p>
        </p:txBody>
      </p:sp>
      <p:sp>
        <p:nvSpPr>
          <p:cNvPr id="6" name="TextBox 5">
            <a:extLst>
              <a:ext uri="{FF2B5EF4-FFF2-40B4-BE49-F238E27FC236}">
                <a16:creationId xmlns:a16="http://schemas.microsoft.com/office/drawing/2014/main" id="{0E76BEED-971F-6DBB-4418-C9DAB74B2BC6}"/>
              </a:ext>
            </a:extLst>
          </p:cNvPr>
          <p:cNvSpPr txBox="1"/>
          <p:nvPr/>
        </p:nvSpPr>
        <p:spPr>
          <a:xfrm>
            <a:off x="2890345" y="930646"/>
            <a:ext cx="6072760" cy="523220"/>
          </a:xfrm>
          <a:prstGeom prst="rect">
            <a:avLst/>
          </a:prstGeom>
          <a:solidFill>
            <a:srgbClr val="FFFFFF">
              <a:alpha val="72941"/>
            </a:srgbClr>
          </a:solidFill>
        </p:spPr>
        <p:txBody>
          <a:bodyPr wrap="square" rtlCol="0">
            <a:spAutoFit/>
          </a:bodyPr>
          <a:lstStyle/>
          <a:p>
            <a:r>
              <a:rPr lang="en-US" sz="2800" i="1" dirty="0"/>
              <a:t>.. we confess … God … cleanse</a:t>
            </a:r>
            <a:r>
              <a:rPr lang="en-US" sz="2800" dirty="0"/>
              <a:t> </a:t>
            </a:r>
            <a:r>
              <a:rPr lang="en-US" sz="2200" dirty="0"/>
              <a:t>[1 JN 1:9] </a:t>
            </a:r>
          </a:p>
        </p:txBody>
      </p:sp>
      <p:sp>
        <p:nvSpPr>
          <p:cNvPr id="7" name="TextBox 6">
            <a:extLst>
              <a:ext uri="{FF2B5EF4-FFF2-40B4-BE49-F238E27FC236}">
                <a16:creationId xmlns:a16="http://schemas.microsoft.com/office/drawing/2014/main" id="{2C620D26-3F2C-1F4B-2D03-3CFED39A395B}"/>
              </a:ext>
            </a:extLst>
          </p:cNvPr>
          <p:cNvSpPr txBox="1"/>
          <p:nvPr/>
        </p:nvSpPr>
        <p:spPr>
          <a:xfrm>
            <a:off x="2890344" y="1727718"/>
            <a:ext cx="6072760" cy="523220"/>
          </a:xfrm>
          <a:prstGeom prst="rect">
            <a:avLst/>
          </a:prstGeom>
          <a:solidFill>
            <a:srgbClr val="FFFFFF">
              <a:alpha val="72941"/>
            </a:srgbClr>
          </a:solidFill>
        </p:spPr>
        <p:txBody>
          <a:bodyPr wrap="square" rtlCol="0">
            <a:spAutoFit/>
          </a:bodyPr>
          <a:lstStyle/>
          <a:p>
            <a:r>
              <a:rPr lang="en-US" sz="2800" i="1" dirty="0"/>
              <a:t>sins .. will remember no more </a:t>
            </a:r>
            <a:r>
              <a:rPr lang="en-US" sz="2200" dirty="0"/>
              <a:t>[HEBS.10:17]</a:t>
            </a:r>
          </a:p>
        </p:txBody>
      </p:sp>
      <p:sp>
        <p:nvSpPr>
          <p:cNvPr id="8" name="TextBox 7">
            <a:extLst>
              <a:ext uri="{FF2B5EF4-FFF2-40B4-BE49-F238E27FC236}">
                <a16:creationId xmlns:a16="http://schemas.microsoft.com/office/drawing/2014/main" id="{102ABB0F-F5CD-6216-3CA3-B3F0E8DD9C40}"/>
              </a:ext>
            </a:extLst>
          </p:cNvPr>
          <p:cNvSpPr txBox="1"/>
          <p:nvPr/>
        </p:nvSpPr>
        <p:spPr>
          <a:xfrm>
            <a:off x="2890344" y="2503026"/>
            <a:ext cx="6072760" cy="523220"/>
          </a:xfrm>
          <a:prstGeom prst="rect">
            <a:avLst/>
          </a:prstGeom>
          <a:solidFill>
            <a:srgbClr val="FFFFFF">
              <a:alpha val="72941"/>
            </a:srgbClr>
          </a:solidFill>
        </p:spPr>
        <p:txBody>
          <a:bodyPr wrap="square" rtlCol="0">
            <a:spAutoFit/>
          </a:bodyPr>
          <a:lstStyle/>
          <a:p>
            <a:r>
              <a:rPr lang="en-US" sz="2800" i="1" dirty="0"/>
              <a:t>… no condemnation </a:t>
            </a:r>
            <a:r>
              <a:rPr lang="en-US" sz="2200" dirty="0"/>
              <a:t>[ROMANS 8:1]</a:t>
            </a:r>
          </a:p>
        </p:txBody>
      </p:sp>
      <p:sp>
        <p:nvSpPr>
          <p:cNvPr id="5" name="TextBox 4">
            <a:extLst>
              <a:ext uri="{FF2B5EF4-FFF2-40B4-BE49-F238E27FC236}">
                <a16:creationId xmlns:a16="http://schemas.microsoft.com/office/drawing/2014/main" id="{79CB009B-F457-DC50-68D4-74695FA97056}"/>
              </a:ext>
            </a:extLst>
          </p:cNvPr>
          <p:cNvSpPr txBox="1"/>
          <p:nvPr/>
        </p:nvSpPr>
        <p:spPr>
          <a:xfrm>
            <a:off x="180894" y="3257884"/>
            <a:ext cx="8782210" cy="1477328"/>
          </a:xfrm>
          <a:prstGeom prst="rect">
            <a:avLst/>
          </a:prstGeom>
          <a:solidFill>
            <a:srgbClr val="44546A">
              <a:alpha val="50980"/>
            </a:srgbClr>
          </a:solidFill>
        </p:spPr>
        <p:txBody>
          <a:bodyPr wrap="square" rtlCol="0">
            <a:spAutoFit/>
          </a:bodyPr>
          <a:lstStyle/>
          <a:p>
            <a:pPr algn="ctr"/>
            <a:r>
              <a:rPr lang="en-AU" sz="3000" b="1" dirty="0">
                <a:solidFill>
                  <a:schemeClr val="bg1"/>
                </a:solidFill>
                <a:latin typeface="+mj-lt"/>
              </a:rPr>
              <a:t>Hanging on to guilt when God forgives is faithlessness. Believing what God says                       about your forgiveness is faith</a:t>
            </a:r>
          </a:p>
        </p:txBody>
      </p:sp>
    </p:spTree>
    <p:extLst>
      <p:ext uri="{BB962C8B-B14F-4D97-AF65-F5344CB8AC3E}">
        <p14:creationId xmlns:p14="http://schemas.microsoft.com/office/powerpoint/2010/main" val="260486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1" y="12886"/>
            <a:ext cx="9143999" cy="707886"/>
          </a:xfrm>
          <a:prstGeom prst="rect">
            <a:avLst/>
          </a:prstGeom>
          <a:noFill/>
        </p:spPr>
        <p:txBody>
          <a:bodyPr wrap="square" rtlCol="0">
            <a:spAutoFit/>
          </a:bodyPr>
          <a:lstStyle/>
          <a:p>
            <a:pPr algn="ctr"/>
            <a:r>
              <a:rPr lang="en-US" sz="4000" i="1" dirty="0">
                <a:solidFill>
                  <a:schemeClr val="bg1"/>
                </a:solidFill>
                <a:latin typeface="Smart Kid" panose="02000500000000000000" pitchFamily="2" charset="77"/>
              </a:rPr>
              <a:t>Being free to FORGIVE yourself and others</a:t>
            </a:r>
            <a:endParaRPr lang="en-US" sz="32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3DEA155-65DC-F729-20C0-A364887EF079}"/>
              </a:ext>
            </a:extLst>
          </p:cNvPr>
          <p:cNvSpPr txBox="1"/>
          <p:nvPr/>
        </p:nvSpPr>
        <p:spPr>
          <a:xfrm>
            <a:off x="180894" y="934902"/>
            <a:ext cx="2120872" cy="3531736"/>
          </a:xfrm>
          <a:prstGeom prst="rect">
            <a:avLst/>
          </a:prstGeom>
          <a:solidFill>
            <a:srgbClr val="44546A">
              <a:alpha val="50980"/>
            </a:srgbClr>
          </a:solidFill>
        </p:spPr>
        <p:txBody>
          <a:bodyPr wrap="square" rtlCol="0">
            <a:spAutoFit/>
          </a:bodyPr>
          <a:lstStyle/>
          <a:p>
            <a:pPr algn="ctr"/>
            <a:endParaRPr lang="en-AU" sz="1050" b="1" dirty="0">
              <a:solidFill>
                <a:schemeClr val="bg1"/>
              </a:solidFill>
              <a:latin typeface="+mj-lt"/>
            </a:endParaRPr>
          </a:p>
          <a:p>
            <a:pPr algn="ctr"/>
            <a:r>
              <a:rPr lang="en-AU" sz="3300" b="1" dirty="0">
                <a:solidFill>
                  <a:schemeClr val="bg1"/>
                </a:solidFill>
                <a:latin typeface="+mj-lt"/>
              </a:rPr>
              <a:t>FORGIVE AS YOU HAVE BEEN FORGIVEN</a:t>
            </a:r>
          </a:p>
          <a:p>
            <a:pPr algn="ctr"/>
            <a:r>
              <a:rPr lang="en-US" sz="2400" dirty="0">
                <a:solidFill>
                  <a:schemeClr val="bg1"/>
                </a:solidFill>
              </a:rPr>
              <a:t>[COLOSSIANS 3:13-15]</a:t>
            </a:r>
            <a:endParaRPr lang="en-AU" sz="2400" b="1" dirty="0">
              <a:solidFill>
                <a:schemeClr val="bg1"/>
              </a:solidFill>
              <a:latin typeface="+mj-lt"/>
            </a:endParaRPr>
          </a:p>
        </p:txBody>
      </p:sp>
      <p:sp>
        <p:nvSpPr>
          <p:cNvPr id="4" name="TextBox 3">
            <a:extLst>
              <a:ext uri="{FF2B5EF4-FFF2-40B4-BE49-F238E27FC236}">
                <a16:creationId xmlns:a16="http://schemas.microsoft.com/office/drawing/2014/main" id="{3017F725-9D23-9222-583E-18E8272F5CE6}"/>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02</a:t>
            </a:r>
            <a:endParaRPr lang="en-US" i="1" dirty="0">
              <a:solidFill>
                <a:schemeClr val="bg1"/>
              </a:solidFill>
              <a:latin typeface="Smart Kid" panose="02000500000000000000" pitchFamily="2" charset="77"/>
            </a:endParaRPr>
          </a:p>
        </p:txBody>
      </p:sp>
      <p:sp>
        <p:nvSpPr>
          <p:cNvPr id="6" name="TextBox 5">
            <a:extLst>
              <a:ext uri="{FF2B5EF4-FFF2-40B4-BE49-F238E27FC236}">
                <a16:creationId xmlns:a16="http://schemas.microsoft.com/office/drawing/2014/main" id="{0E76BEED-971F-6DBB-4418-C9DAB74B2BC6}"/>
              </a:ext>
            </a:extLst>
          </p:cNvPr>
          <p:cNvSpPr txBox="1"/>
          <p:nvPr/>
        </p:nvSpPr>
        <p:spPr>
          <a:xfrm>
            <a:off x="2459421" y="927499"/>
            <a:ext cx="6503685" cy="3539430"/>
          </a:xfrm>
          <a:prstGeom prst="rect">
            <a:avLst/>
          </a:prstGeom>
          <a:solidFill>
            <a:srgbClr val="FFFFFF">
              <a:alpha val="72941"/>
            </a:srgbClr>
          </a:solidFill>
        </p:spPr>
        <p:txBody>
          <a:bodyPr wrap="square" rtlCol="0">
            <a:spAutoFit/>
          </a:bodyPr>
          <a:lstStyle/>
          <a:p>
            <a:r>
              <a:rPr lang="en-AU" sz="2800" i="1" dirty="0"/>
              <a:t>Bear with each other and </a:t>
            </a:r>
            <a:r>
              <a:rPr lang="en-AU" sz="2800" b="1" i="1" dirty="0"/>
              <a:t>forgive one another if any of you has a grievance against someone</a:t>
            </a:r>
            <a:r>
              <a:rPr lang="en-AU" sz="2800" i="1" dirty="0"/>
              <a:t>. </a:t>
            </a:r>
            <a:r>
              <a:rPr lang="en-AU" sz="2800" b="1" i="1" dirty="0"/>
              <a:t>Forgive as the Lord forgave you</a:t>
            </a:r>
            <a:r>
              <a:rPr lang="en-AU" sz="2800" i="1" dirty="0"/>
              <a:t>. And over all these virtues put on love, which binds them all together in perfect unity. Let the peace of Christ rule in your hearts, since as members of one body you were called to peace. And be thankful. </a:t>
            </a:r>
            <a:endParaRPr lang="en-US" sz="2200" dirty="0"/>
          </a:p>
        </p:txBody>
      </p:sp>
    </p:spTree>
    <p:extLst>
      <p:ext uri="{BB962C8B-B14F-4D97-AF65-F5344CB8AC3E}">
        <p14:creationId xmlns:p14="http://schemas.microsoft.com/office/powerpoint/2010/main" val="387659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1" y="12886"/>
            <a:ext cx="9143999" cy="707886"/>
          </a:xfrm>
          <a:prstGeom prst="rect">
            <a:avLst/>
          </a:prstGeom>
          <a:noFill/>
        </p:spPr>
        <p:txBody>
          <a:bodyPr wrap="square" rtlCol="0">
            <a:spAutoFit/>
          </a:bodyPr>
          <a:lstStyle/>
          <a:p>
            <a:pPr algn="ctr"/>
            <a:r>
              <a:rPr lang="en-US" sz="4000" i="1" dirty="0">
                <a:solidFill>
                  <a:schemeClr val="bg1"/>
                </a:solidFill>
                <a:latin typeface="Smart Kid" panose="02000500000000000000" pitchFamily="2" charset="77"/>
              </a:rPr>
              <a:t>Being free to FORGIVE yourself and others</a:t>
            </a:r>
            <a:endParaRPr lang="en-US" sz="32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3DEA155-65DC-F729-20C0-A364887EF079}"/>
              </a:ext>
            </a:extLst>
          </p:cNvPr>
          <p:cNvSpPr txBox="1"/>
          <p:nvPr/>
        </p:nvSpPr>
        <p:spPr>
          <a:xfrm>
            <a:off x="180894" y="990559"/>
            <a:ext cx="2120872" cy="3862596"/>
          </a:xfrm>
          <a:prstGeom prst="rect">
            <a:avLst/>
          </a:prstGeom>
          <a:solidFill>
            <a:srgbClr val="44546A">
              <a:alpha val="50980"/>
            </a:srgbClr>
          </a:solidFill>
        </p:spPr>
        <p:txBody>
          <a:bodyPr wrap="square" rtlCol="0">
            <a:spAutoFit/>
          </a:bodyPr>
          <a:lstStyle/>
          <a:p>
            <a:pPr algn="ctr"/>
            <a:endParaRPr lang="en-AU" sz="4000" b="1" dirty="0">
              <a:solidFill>
                <a:schemeClr val="bg1"/>
              </a:solidFill>
              <a:latin typeface="+mj-lt"/>
            </a:endParaRPr>
          </a:p>
          <a:p>
            <a:pPr algn="ctr"/>
            <a:r>
              <a:rPr lang="en-AU" sz="3300" b="1" dirty="0">
                <a:solidFill>
                  <a:schemeClr val="bg1"/>
                </a:solidFill>
                <a:latin typeface="+mj-lt"/>
              </a:rPr>
              <a:t>FORGIVE AS YOU HAVE BEEN FORGIVEN</a:t>
            </a:r>
          </a:p>
          <a:p>
            <a:pPr algn="ctr"/>
            <a:endParaRPr lang="en-AU" sz="4000" b="1" dirty="0">
              <a:solidFill>
                <a:schemeClr val="bg1"/>
              </a:solidFill>
              <a:latin typeface="+mj-lt"/>
            </a:endParaRPr>
          </a:p>
        </p:txBody>
      </p:sp>
      <p:sp>
        <p:nvSpPr>
          <p:cNvPr id="4" name="TextBox 3">
            <a:extLst>
              <a:ext uri="{FF2B5EF4-FFF2-40B4-BE49-F238E27FC236}">
                <a16:creationId xmlns:a16="http://schemas.microsoft.com/office/drawing/2014/main" id="{3017F725-9D23-9222-583E-18E8272F5CE6}"/>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02</a:t>
            </a:r>
            <a:endParaRPr lang="en-US" i="1" dirty="0">
              <a:solidFill>
                <a:schemeClr val="bg1"/>
              </a:solidFill>
              <a:latin typeface="Smart Kid" panose="02000500000000000000" pitchFamily="2" charset="77"/>
            </a:endParaRPr>
          </a:p>
        </p:txBody>
      </p:sp>
      <p:sp>
        <p:nvSpPr>
          <p:cNvPr id="5" name="TextBox 4">
            <a:extLst>
              <a:ext uri="{FF2B5EF4-FFF2-40B4-BE49-F238E27FC236}">
                <a16:creationId xmlns:a16="http://schemas.microsoft.com/office/drawing/2014/main" id="{13F3ABCC-3F97-EBDD-2ED9-DF460ABA2120}"/>
              </a:ext>
            </a:extLst>
          </p:cNvPr>
          <p:cNvSpPr txBox="1"/>
          <p:nvPr/>
        </p:nvSpPr>
        <p:spPr>
          <a:xfrm>
            <a:off x="2890346" y="990559"/>
            <a:ext cx="6072760" cy="523220"/>
          </a:xfrm>
          <a:prstGeom prst="rect">
            <a:avLst/>
          </a:prstGeom>
          <a:solidFill>
            <a:srgbClr val="FFFFFF">
              <a:alpha val="72941"/>
            </a:srgbClr>
          </a:solidFill>
        </p:spPr>
        <p:txBody>
          <a:bodyPr wrap="square" rtlCol="0">
            <a:spAutoFit/>
          </a:bodyPr>
          <a:lstStyle/>
          <a:p>
            <a:r>
              <a:rPr lang="en-US" sz="2800" b="1" dirty="0"/>
              <a:t>UNFORGIVENESS IS DAMAGING TO</a:t>
            </a:r>
            <a:endParaRPr lang="en-US" sz="2200" b="1" dirty="0"/>
          </a:p>
        </p:txBody>
      </p:sp>
      <p:sp>
        <p:nvSpPr>
          <p:cNvPr id="7" name="TextBox 6">
            <a:extLst>
              <a:ext uri="{FF2B5EF4-FFF2-40B4-BE49-F238E27FC236}">
                <a16:creationId xmlns:a16="http://schemas.microsoft.com/office/drawing/2014/main" id="{D76EE15D-3605-BEE7-CD6A-60E902413ADB}"/>
              </a:ext>
            </a:extLst>
          </p:cNvPr>
          <p:cNvSpPr txBox="1"/>
          <p:nvPr/>
        </p:nvSpPr>
        <p:spPr>
          <a:xfrm>
            <a:off x="3331775" y="1898019"/>
            <a:ext cx="5631327" cy="523220"/>
          </a:xfrm>
          <a:prstGeom prst="rect">
            <a:avLst/>
          </a:prstGeom>
          <a:solidFill>
            <a:srgbClr val="FFFFFF">
              <a:alpha val="72941"/>
            </a:srgbClr>
          </a:solidFill>
        </p:spPr>
        <p:txBody>
          <a:bodyPr wrap="square" rtlCol="0">
            <a:spAutoFit/>
          </a:bodyPr>
          <a:lstStyle/>
          <a:p>
            <a:r>
              <a:rPr lang="en-US" sz="2800" b="1" dirty="0"/>
              <a:t>our relationship with God</a:t>
            </a:r>
            <a:endParaRPr lang="en-US" sz="2200" b="1" dirty="0"/>
          </a:p>
        </p:txBody>
      </p:sp>
      <p:sp>
        <p:nvSpPr>
          <p:cNvPr id="8" name="TextBox 7">
            <a:extLst>
              <a:ext uri="{FF2B5EF4-FFF2-40B4-BE49-F238E27FC236}">
                <a16:creationId xmlns:a16="http://schemas.microsoft.com/office/drawing/2014/main" id="{95907BB2-E04B-7BF4-2C8E-DA8DC4D721F9}"/>
              </a:ext>
            </a:extLst>
          </p:cNvPr>
          <p:cNvSpPr txBox="1"/>
          <p:nvPr/>
        </p:nvSpPr>
        <p:spPr>
          <a:xfrm>
            <a:off x="3331776" y="2734006"/>
            <a:ext cx="5631327" cy="523220"/>
          </a:xfrm>
          <a:prstGeom prst="rect">
            <a:avLst/>
          </a:prstGeom>
          <a:solidFill>
            <a:srgbClr val="FFFFFF">
              <a:alpha val="72941"/>
            </a:srgbClr>
          </a:solidFill>
        </p:spPr>
        <p:txBody>
          <a:bodyPr wrap="square" rtlCol="0">
            <a:spAutoFit/>
          </a:bodyPr>
          <a:lstStyle/>
          <a:p>
            <a:r>
              <a:rPr lang="en-US" sz="2800" b="1" dirty="0"/>
              <a:t>our relationship with people</a:t>
            </a:r>
            <a:endParaRPr lang="en-US" sz="2200" b="1" dirty="0"/>
          </a:p>
        </p:txBody>
      </p:sp>
      <p:sp>
        <p:nvSpPr>
          <p:cNvPr id="9" name="TextBox 8">
            <a:extLst>
              <a:ext uri="{FF2B5EF4-FFF2-40B4-BE49-F238E27FC236}">
                <a16:creationId xmlns:a16="http://schemas.microsoft.com/office/drawing/2014/main" id="{D5710403-EAC4-0674-ECB5-010835AD24B8}"/>
              </a:ext>
            </a:extLst>
          </p:cNvPr>
          <p:cNvSpPr txBox="1"/>
          <p:nvPr/>
        </p:nvSpPr>
        <p:spPr>
          <a:xfrm>
            <a:off x="3331777" y="3527013"/>
            <a:ext cx="5631327" cy="523220"/>
          </a:xfrm>
          <a:prstGeom prst="rect">
            <a:avLst/>
          </a:prstGeom>
          <a:solidFill>
            <a:srgbClr val="FFFFFF">
              <a:alpha val="72941"/>
            </a:srgbClr>
          </a:solidFill>
        </p:spPr>
        <p:txBody>
          <a:bodyPr wrap="square" rtlCol="0">
            <a:spAutoFit/>
          </a:bodyPr>
          <a:lstStyle/>
          <a:p>
            <a:r>
              <a:rPr lang="en-US" sz="2800" b="1" dirty="0"/>
              <a:t>our sense of well-being</a:t>
            </a:r>
            <a:endParaRPr lang="en-US" sz="2200" b="1" dirty="0"/>
          </a:p>
        </p:txBody>
      </p:sp>
      <p:sp>
        <p:nvSpPr>
          <p:cNvPr id="10" name="TextBox 9">
            <a:extLst>
              <a:ext uri="{FF2B5EF4-FFF2-40B4-BE49-F238E27FC236}">
                <a16:creationId xmlns:a16="http://schemas.microsoft.com/office/drawing/2014/main" id="{281E1522-A7F5-1CBD-954F-594A656A258A}"/>
              </a:ext>
            </a:extLst>
          </p:cNvPr>
          <p:cNvSpPr txBox="1"/>
          <p:nvPr/>
        </p:nvSpPr>
        <p:spPr>
          <a:xfrm>
            <a:off x="3331778" y="4286812"/>
            <a:ext cx="5631327" cy="523220"/>
          </a:xfrm>
          <a:prstGeom prst="rect">
            <a:avLst/>
          </a:prstGeom>
          <a:solidFill>
            <a:srgbClr val="FFFFFF">
              <a:alpha val="72941"/>
            </a:srgbClr>
          </a:solidFill>
        </p:spPr>
        <p:txBody>
          <a:bodyPr wrap="square" rtlCol="0">
            <a:spAutoFit/>
          </a:bodyPr>
          <a:lstStyle/>
          <a:p>
            <a:r>
              <a:rPr lang="en-US" sz="2800" b="1" dirty="0"/>
              <a:t>our potential usefulness</a:t>
            </a:r>
            <a:endParaRPr lang="en-US" sz="2200" b="1" dirty="0"/>
          </a:p>
        </p:txBody>
      </p:sp>
    </p:spTree>
    <p:extLst>
      <p:ext uri="{BB962C8B-B14F-4D97-AF65-F5344CB8AC3E}">
        <p14:creationId xmlns:p14="http://schemas.microsoft.com/office/powerpoint/2010/main" val="183328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46C8E-0EBB-42F2-6D95-5EEAAEB332AC}"/>
              </a:ext>
            </a:extLst>
          </p:cNvPr>
          <p:cNvSpPr txBox="1"/>
          <p:nvPr/>
        </p:nvSpPr>
        <p:spPr>
          <a:xfrm>
            <a:off x="-1" y="12886"/>
            <a:ext cx="9143999" cy="707886"/>
          </a:xfrm>
          <a:prstGeom prst="rect">
            <a:avLst/>
          </a:prstGeom>
          <a:noFill/>
        </p:spPr>
        <p:txBody>
          <a:bodyPr wrap="square" rtlCol="0">
            <a:spAutoFit/>
          </a:bodyPr>
          <a:lstStyle/>
          <a:p>
            <a:pPr algn="ctr"/>
            <a:r>
              <a:rPr lang="en-US" sz="4000" i="1" dirty="0">
                <a:solidFill>
                  <a:schemeClr val="bg1"/>
                </a:solidFill>
                <a:latin typeface="Smart Kid" panose="02000500000000000000" pitchFamily="2" charset="77"/>
              </a:rPr>
              <a:t>Being free to FORGIVE yourself and others</a:t>
            </a:r>
            <a:endParaRPr lang="en-US" sz="3200" i="1" dirty="0">
              <a:solidFill>
                <a:schemeClr val="bg1"/>
              </a:solidFill>
              <a:latin typeface="Smart Kid" panose="02000500000000000000" pitchFamily="2" charset="77"/>
            </a:endParaRPr>
          </a:p>
        </p:txBody>
      </p:sp>
      <p:sp>
        <p:nvSpPr>
          <p:cNvPr id="3" name="TextBox 2">
            <a:extLst>
              <a:ext uri="{FF2B5EF4-FFF2-40B4-BE49-F238E27FC236}">
                <a16:creationId xmlns:a16="http://schemas.microsoft.com/office/drawing/2014/main" id="{D3DEA155-65DC-F729-20C0-A364887EF079}"/>
              </a:ext>
            </a:extLst>
          </p:cNvPr>
          <p:cNvSpPr txBox="1"/>
          <p:nvPr/>
        </p:nvSpPr>
        <p:spPr>
          <a:xfrm>
            <a:off x="180894" y="990559"/>
            <a:ext cx="2120872" cy="3862596"/>
          </a:xfrm>
          <a:prstGeom prst="rect">
            <a:avLst/>
          </a:prstGeom>
          <a:solidFill>
            <a:srgbClr val="44546A">
              <a:alpha val="50980"/>
            </a:srgbClr>
          </a:solidFill>
        </p:spPr>
        <p:txBody>
          <a:bodyPr wrap="square" rtlCol="0">
            <a:spAutoFit/>
          </a:bodyPr>
          <a:lstStyle/>
          <a:p>
            <a:pPr algn="ctr"/>
            <a:endParaRPr lang="en-AU" sz="4000" b="1" dirty="0">
              <a:solidFill>
                <a:schemeClr val="bg1"/>
              </a:solidFill>
              <a:latin typeface="+mj-lt"/>
            </a:endParaRPr>
          </a:p>
          <a:p>
            <a:pPr algn="ctr"/>
            <a:r>
              <a:rPr lang="en-AU" sz="3300" b="1" dirty="0">
                <a:solidFill>
                  <a:schemeClr val="bg1"/>
                </a:solidFill>
                <a:latin typeface="+mj-lt"/>
              </a:rPr>
              <a:t>FORGIVE AS YOU HAVE BEEN FORGIVEN</a:t>
            </a:r>
          </a:p>
          <a:p>
            <a:pPr algn="ctr"/>
            <a:endParaRPr lang="en-AU" sz="4000" b="1" dirty="0">
              <a:solidFill>
                <a:schemeClr val="bg1"/>
              </a:solidFill>
              <a:latin typeface="+mj-lt"/>
            </a:endParaRPr>
          </a:p>
        </p:txBody>
      </p:sp>
      <p:sp>
        <p:nvSpPr>
          <p:cNvPr id="4" name="TextBox 3">
            <a:extLst>
              <a:ext uri="{FF2B5EF4-FFF2-40B4-BE49-F238E27FC236}">
                <a16:creationId xmlns:a16="http://schemas.microsoft.com/office/drawing/2014/main" id="{3017F725-9D23-9222-583E-18E8272F5CE6}"/>
              </a:ext>
            </a:extLst>
          </p:cNvPr>
          <p:cNvSpPr txBox="1"/>
          <p:nvPr/>
        </p:nvSpPr>
        <p:spPr>
          <a:xfrm>
            <a:off x="0" y="4759970"/>
            <a:ext cx="8963106" cy="369332"/>
          </a:xfrm>
          <a:prstGeom prst="rect">
            <a:avLst/>
          </a:prstGeom>
          <a:noFill/>
        </p:spPr>
        <p:txBody>
          <a:bodyPr wrap="square" rtlCol="0">
            <a:spAutoFit/>
          </a:bodyPr>
          <a:lstStyle/>
          <a:p>
            <a:pPr algn="r"/>
            <a:r>
              <a:rPr lang="en-US" i="1" dirty="0">
                <a:solidFill>
                  <a:schemeClr val="bg1"/>
                </a:solidFill>
              </a:rPr>
              <a:t>Living With Freedom 02</a:t>
            </a:r>
            <a:endParaRPr lang="en-US" i="1" dirty="0">
              <a:solidFill>
                <a:schemeClr val="bg1"/>
              </a:solidFill>
              <a:latin typeface="Smart Kid" panose="02000500000000000000" pitchFamily="2" charset="77"/>
            </a:endParaRPr>
          </a:p>
        </p:txBody>
      </p:sp>
      <p:sp>
        <p:nvSpPr>
          <p:cNvPr id="5" name="TextBox 4">
            <a:extLst>
              <a:ext uri="{FF2B5EF4-FFF2-40B4-BE49-F238E27FC236}">
                <a16:creationId xmlns:a16="http://schemas.microsoft.com/office/drawing/2014/main" id="{13F3ABCC-3F97-EBDD-2ED9-DF460ABA2120}"/>
              </a:ext>
            </a:extLst>
          </p:cNvPr>
          <p:cNvSpPr txBox="1"/>
          <p:nvPr/>
        </p:nvSpPr>
        <p:spPr>
          <a:xfrm>
            <a:off x="2890346" y="990559"/>
            <a:ext cx="6072760" cy="523220"/>
          </a:xfrm>
          <a:prstGeom prst="rect">
            <a:avLst/>
          </a:prstGeom>
          <a:solidFill>
            <a:srgbClr val="FFFFFF">
              <a:alpha val="72941"/>
            </a:srgbClr>
          </a:solidFill>
        </p:spPr>
        <p:txBody>
          <a:bodyPr wrap="square" rtlCol="0">
            <a:spAutoFit/>
          </a:bodyPr>
          <a:lstStyle/>
          <a:p>
            <a:r>
              <a:rPr lang="en-US" sz="2800" b="1" dirty="0"/>
              <a:t>FORGIVING</a:t>
            </a:r>
            <a:endParaRPr lang="en-US" sz="2200" b="1" dirty="0"/>
          </a:p>
        </p:txBody>
      </p:sp>
      <p:sp>
        <p:nvSpPr>
          <p:cNvPr id="7" name="TextBox 6">
            <a:extLst>
              <a:ext uri="{FF2B5EF4-FFF2-40B4-BE49-F238E27FC236}">
                <a16:creationId xmlns:a16="http://schemas.microsoft.com/office/drawing/2014/main" id="{D76EE15D-3605-BEE7-CD6A-60E902413ADB}"/>
              </a:ext>
            </a:extLst>
          </p:cNvPr>
          <p:cNvSpPr txBox="1"/>
          <p:nvPr/>
        </p:nvSpPr>
        <p:spPr>
          <a:xfrm>
            <a:off x="3331775" y="1898019"/>
            <a:ext cx="5631327" cy="523220"/>
          </a:xfrm>
          <a:prstGeom prst="rect">
            <a:avLst/>
          </a:prstGeom>
          <a:solidFill>
            <a:srgbClr val="FFFFFF">
              <a:alpha val="72941"/>
            </a:srgbClr>
          </a:solidFill>
        </p:spPr>
        <p:txBody>
          <a:bodyPr wrap="square" rtlCol="0">
            <a:spAutoFit/>
          </a:bodyPr>
          <a:lstStyle/>
          <a:p>
            <a:r>
              <a:rPr lang="en-US" sz="2800" b="1" dirty="0"/>
              <a:t>does not depend on an apology</a:t>
            </a:r>
            <a:endParaRPr lang="en-US" sz="2200" b="1" dirty="0"/>
          </a:p>
        </p:txBody>
      </p:sp>
      <p:sp>
        <p:nvSpPr>
          <p:cNvPr id="8" name="TextBox 7">
            <a:extLst>
              <a:ext uri="{FF2B5EF4-FFF2-40B4-BE49-F238E27FC236}">
                <a16:creationId xmlns:a16="http://schemas.microsoft.com/office/drawing/2014/main" id="{95907BB2-E04B-7BF4-2C8E-DA8DC4D721F9}"/>
              </a:ext>
            </a:extLst>
          </p:cNvPr>
          <p:cNvSpPr txBox="1"/>
          <p:nvPr/>
        </p:nvSpPr>
        <p:spPr>
          <a:xfrm>
            <a:off x="3331776" y="2734006"/>
            <a:ext cx="5631327" cy="523220"/>
          </a:xfrm>
          <a:prstGeom prst="rect">
            <a:avLst/>
          </a:prstGeom>
          <a:solidFill>
            <a:srgbClr val="FFFFFF">
              <a:alpha val="72941"/>
            </a:srgbClr>
          </a:solidFill>
        </p:spPr>
        <p:txBody>
          <a:bodyPr wrap="square" rtlCol="0">
            <a:spAutoFit/>
          </a:bodyPr>
          <a:lstStyle/>
          <a:p>
            <a:r>
              <a:rPr lang="en-US" sz="2800" b="1" dirty="0"/>
              <a:t>means choosing not to pay back</a:t>
            </a:r>
            <a:endParaRPr lang="en-US" sz="2200" b="1" dirty="0"/>
          </a:p>
        </p:txBody>
      </p:sp>
      <p:sp>
        <p:nvSpPr>
          <p:cNvPr id="9" name="TextBox 8">
            <a:extLst>
              <a:ext uri="{FF2B5EF4-FFF2-40B4-BE49-F238E27FC236}">
                <a16:creationId xmlns:a16="http://schemas.microsoft.com/office/drawing/2014/main" id="{D5710403-EAC4-0674-ECB5-010835AD24B8}"/>
              </a:ext>
            </a:extLst>
          </p:cNvPr>
          <p:cNvSpPr txBox="1"/>
          <p:nvPr/>
        </p:nvSpPr>
        <p:spPr>
          <a:xfrm>
            <a:off x="3331777" y="3527013"/>
            <a:ext cx="5631327" cy="523220"/>
          </a:xfrm>
          <a:prstGeom prst="rect">
            <a:avLst/>
          </a:prstGeom>
          <a:solidFill>
            <a:srgbClr val="FFFFFF">
              <a:alpha val="72941"/>
            </a:srgbClr>
          </a:solidFill>
        </p:spPr>
        <p:txBody>
          <a:bodyPr wrap="square" rtlCol="0">
            <a:spAutoFit/>
          </a:bodyPr>
          <a:lstStyle/>
          <a:p>
            <a:r>
              <a:rPr lang="en-US" sz="2800" b="1" dirty="0"/>
              <a:t>is liberating for all parties </a:t>
            </a:r>
            <a:endParaRPr lang="en-US" sz="2200" b="1" dirty="0"/>
          </a:p>
        </p:txBody>
      </p:sp>
      <p:sp>
        <p:nvSpPr>
          <p:cNvPr id="10" name="TextBox 9">
            <a:extLst>
              <a:ext uri="{FF2B5EF4-FFF2-40B4-BE49-F238E27FC236}">
                <a16:creationId xmlns:a16="http://schemas.microsoft.com/office/drawing/2014/main" id="{281E1522-A7F5-1CBD-954F-594A656A258A}"/>
              </a:ext>
            </a:extLst>
          </p:cNvPr>
          <p:cNvSpPr txBox="1"/>
          <p:nvPr/>
        </p:nvSpPr>
        <p:spPr>
          <a:xfrm>
            <a:off x="3331778" y="4286812"/>
            <a:ext cx="5631327" cy="523220"/>
          </a:xfrm>
          <a:prstGeom prst="rect">
            <a:avLst/>
          </a:prstGeom>
          <a:solidFill>
            <a:srgbClr val="FFFFFF">
              <a:alpha val="72941"/>
            </a:srgbClr>
          </a:solidFill>
        </p:spPr>
        <p:txBody>
          <a:bodyPr wrap="square" rtlCol="0">
            <a:spAutoFit/>
          </a:bodyPr>
          <a:lstStyle/>
          <a:p>
            <a:r>
              <a:rPr lang="en-US" sz="2800" b="1" dirty="0"/>
              <a:t>restores our joy to serve</a:t>
            </a:r>
            <a:endParaRPr lang="en-US" sz="2200" b="1" dirty="0"/>
          </a:p>
        </p:txBody>
      </p:sp>
    </p:spTree>
    <p:extLst>
      <p:ext uri="{BB962C8B-B14F-4D97-AF65-F5344CB8AC3E}">
        <p14:creationId xmlns:p14="http://schemas.microsoft.com/office/powerpoint/2010/main" val="35760221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400</TotalTime>
  <Words>474</Words>
  <Application>Microsoft Macintosh PowerPoint</Application>
  <PresentationFormat>On-screen Show (16:9)</PresentationFormat>
  <Paragraphs>87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Smart Kid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Keep</dc:creator>
  <cp:lastModifiedBy>Peter Keep</cp:lastModifiedBy>
  <cp:revision>23</cp:revision>
  <dcterms:created xsi:type="dcterms:W3CDTF">2023-10-23T21:41:27Z</dcterms:created>
  <dcterms:modified xsi:type="dcterms:W3CDTF">2023-11-11T18:51:31Z</dcterms:modified>
</cp:coreProperties>
</file>